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74" r:id="rId7"/>
    <p:sldId id="275" r:id="rId8"/>
    <p:sldId id="261" r:id="rId9"/>
    <p:sldId id="262" r:id="rId10"/>
    <p:sldId id="263" r:id="rId11"/>
    <p:sldId id="264" r:id="rId12"/>
    <p:sldId id="265" r:id="rId13"/>
    <p:sldId id="266" r:id="rId14"/>
    <p:sldId id="267" r:id="rId15"/>
    <p:sldId id="268" r:id="rId16"/>
    <p:sldId id="269" r:id="rId17"/>
    <p:sldId id="270" r:id="rId18"/>
    <p:sldId id="271" r:id="rId19"/>
    <p:sldId id="276" r:id="rId20"/>
    <p:sldId id="272" r:id="rId21"/>
    <p:sldId id="273"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0BEFF8CE-34C9-431D-B05B-4AFC8EBC0FAE}" type="datetimeFigureOut">
              <a:rPr lang="en-US" smtClean="0"/>
              <a:t>7/29/2015</a:t>
            </a:fld>
            <a:endParaRPr lang="en-US"/>
          </a:p>
        </p:txBody>
      </p:sp>
      <p:sp>
        <p:nvSpPr>
          <p:cNvPr id="8" name="Slide Number Placeholder 7"/>
          <p:cNvSpPr>
            <a:spLocks noGrp="1"/>
          </p:cNvSpPr>
          <p:nvPr>
            <p:ph type="sldNum" sz="quarter" idx="11"/>
          </p:nvPr>
        </p:nvSpPr>
        <p:spPr/>
        <p:txBody>
          <a:bodyPr/>
          <a:lstStyle/>
          <a:p>
            <a:fld id="{DA5C1CB8-8C55-415B-8E25-091AF068EBCF}"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EFF8CE-34C9-431D-B05B-4AFC8EBC0FAE}" type="datetimeFigureOut">
              <a:rPr lang="en-US" smtClean="0"/>
              <a:t>7/29/2015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EFF8CE-34C9-431D-B05B-4AFC8EBC0FAE}" type="datetimeFigureOut">
              <a:rPr lang="en-US" smtClean="0"/>
              <a:t>7/29/2015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BEFF8CE-34C9-431D-B05B-4AFC8EBC0FAE}" type="datetimeFigureOut">
              <a:rPr lang="en-US" smtClean="0"/>
              <a:t>7/29/2015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C1CB8-8C55-415B-8E25-091AF068EBCF}"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BEFF8CE-34C9-431D-B05B-4AFC8EBC0FAE}" type="datetimeFigureOut">
              <a:rPr lang="en-US" smtClean="0"/>
              <a:t>7/29/2015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5C1CB8-8C55-415B-8E25-091AF068EBCF}"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EFF8CE-34C9-431D-B05B-4AFC8EBC0FAE}" type="datetimeFigureOut">
              <a:rPr lang="en-US" smtClean="0"/>
              <a:t>7/29/2015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EFF8CE-34C9-431D-B05B-4AFC8EBC0FAE}" type="datetimeFigureOut">
              <a:rPr lang="en-US" smtClean="0"/>
              <a:t>7/29/2015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EFF8CE-34C9-431D-B05B-4AFC8EBC0FAE}" type="datetimeFigureOut">
              <a:rPr lang="en-US" smtClean="0"/>
              <a:t>7/29/2015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EFF8CE-34C9-431D-B05B-4AFC8EBC0FAE}" type="datetimeFigureOut">
              <a:rPr lang="en-US" smtClean="0"/>
              <a:t>7/29/2015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EFF8CE-34C9-431D-B05B-4AFC8EBC0FAE}" type="datetimeFigureOut">
              <a:rPr lang="en-US" smtClean="0"/>
              <a:t>7/29/2015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EFF8CE-34C9-431D-B05B-4AFC8EBC0FAE}" type="datetimeFigureOut">
              <a:rPr lang="en-US" smtClean="0"/>
              <a:t>7/29/2015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5C1CB8-8C55-415B-8E25-091AF068EB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0BEFF8CE-34C9-431D-B05B-4AFC8EBC0FAE}" type="datetimeFigureOut">
              <a:rPr lang="en-US" smtClean="0"/>
              <a:t>7/29/2015</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DA5C1CB8-8C55-415B-8E25-091AF068EBCF}"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image" Target="../media/image49.jpg"/><Relationship Id="rId4" Type="http://schemas.openxmlformats.org/officeDocument/2006/relationships/image" Target="../media/image48.jpg"/></Relationships>
</file>

<file path=ppt/slides/_rels/slide29.xml.rels><?xml version="1.0" encoding="UTF-8" standalone="yes"?>
<Relationships xmlns="http://schemas.openxmlformats.org/package/2006/relationships"><Relationship Id="rId2" Type="http://schemas.openxmlformats.org/officeDocument/2006/relationships/hyperlink" Target="http://www.marxist.com/chinese-revolution-1949-one.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848600" cy="1466850"/>
          </a:xfrm>
        </p:spPr>
        <p:txBody>
          <a:bodyPr>
            <a:noAutofit/>
          </a:bodyPr>
          <a:lstStyle/>
          <a:p>
            <a:r>
              <a:rPr lang="en-US" sz="3600" dirty="0" err="1" smtClean="0"/>
              <a:t>Joko</a:t>
            </a:r>
            <a:r>
              <a:rPr lang="en-US" sz="3600" dirty="0" smtClean="0"/>
              <a:t> </a:t>
            </a:r>
            <a:r>
              <a:rPr lang="en-US" sz="3600" dirty="0" err="1" smtClean="0"/>
              <a:t>Teach-In:Modern</a:t>
            </a:r>
            <a:r>
              <a:rPr lang="en-US" sz="3600" dirty="0" smtClean="0"/>
              <a:t> revolutions and the African-Our Agency, Our Centrality, Our Outcomes</a:t>
            </a:r>
            <a:endParaRPr lang="en-US" sz="3600" dirty="0"/>
          </a:p>
        </p:txBody>
      </p:sp>
      <p:sp>
        <p:nvSpPr>
          <p:cNvPr id="3" name="Subtitle 2"/>
          <p:cNvSpPr>
            <a:spLocks noGrp="1"/>
          </p:cNvSpPr>
          <p:nvPr>
            <p:ph type="subTitle" idx="1"/>
          </p:nvPr>
        </p:nvSpPr>
        <p:spPr>
          <a:xfrm>
            <a:off x="1329603" y="2313712"/>
            <a:ext cx="6400800" cy="1219200"/>
          </a:xfrm>
        </p:spPr>
        <p:txBody>
          <a:bodyPr/>
          <a:lstStyle/>
          <a:p>
            <a:r>
              <a:rPr lang="en-US" dirty="0" smtClean="0"/>
              <a:t>A Survey of Modern Revolutions and Reform</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3532912"/>
            <a:ext cx="2486025" cy="2857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3532912"/>
            <a:ext cx="2506807" cy="287135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532912"/>
            <a:ext cx="2486024" cy="2857500"/>
          </a:xfrm>
          <a:prstGeom prst="rect">
            <a:avLst/>
          </a:prstGeom>
        </p:spPr>
      </p:pic>
    </p:spTree>
    <p:extLst>
      <p:ext uri="{BB962C8B-B14F-4D97-AF65-F5344CB8AC3E}">
        <p14:creationId xmlns:p14="http://schemas.microsoft.com/office/powerpoint/2010/main" val="1873478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Definitions from Merriam </a:t>
            </a:r>
            <a:r>
              <a:rPr lang="en-US" dirty="0"/>
              <a:t>Webster’s Collegiate Dictionary, Tenth Edition</a:t>
            </a:r>
            <a:br>
              <a:rPr lang="en-US" dirty="0"/>
            </a:br>
            <a:endParaRPr lang="en-US" dirty="0"/>
          </a:p>
        </p:txBody>
      </p:sp>
      <p:sp>
        <p:nvSpPr>
          <p:cNvPr id="3" name="Content Placeholder 2"/>
          <p:cNvSpPr>
            <a:spLocks noGrp="1"/>
          </p:cNvSpPr>
          <p:nvPr>
            <p:ph idx="1"/>
          </p:nvPr>
        </p:nvSpPr>
        <p:spPr>
          <a:xfrm>
            <a:off x="838200" y="2209800"/>
            <a:ext cx="7315200" cy="3539527"/>
          </a:xfrm>
        </p:spPr>
        <p:txBody>
          <a:bodyPr/>
          <a:lstStyle/>
          <a:p>
            <a:r>
              <a:rPr lang="en-US" dirty="0" smtClean="0"/>
              <a:t>Revolution: “</a:t>
            </a:r>
            <a:r>
              <a:rPr lang="en-US" b="1" dirty="0" smtClean="0"/>
              <a:t>b</a:t>
            </a:r>
            <a:r>
              <a:rPr lang="en-US" dirty="0" smtClean="0"/>
              <a:t> : a fundamental change in political organization, </a:t>
            </a:r>
            <a:r>
              <a:rPr lang="en-US" i="1" dirty="0" smtClean="0"/>
              <a:t>esp. : </a:t>
            </a:r>
            <a:r>
              <a:rPr lang="en-US" dirty="0" smtClean="0"/>
              <a:t>the overthrow or renunciation of one government or ruler and the substitution of another by the governed  </a:t>
            </a:r>
            <a:r>
              <a:rPr lang="en-US" b="1" dirty="0" smtClean="0"/>
              <a:t>c</a:t>
            </a:r>
            <a:r>
              <a:rPr lang="en-US" dirty="0" smtClean="0"/>
              <a:t> : activity or movement designed to effect fundamental change in the socioeconomic situation  </a:t>
            </a:r>
            <a:r>
              <a:rPr lang="en-US" b="1" dirty="0" smtClean="0"/>
              <a:t>d</a:t>
            </a:r>
            <a:r>
              <a:rPr lang="en-US" dirty="0" smtClean="0"/>
              <a:t> : a fundamental change in the way of thinking about or visualizing something : a change in paradigm &lt; the Copernican Revolution &gt;  </a:t>
            </a:r>
            <a:r>
              <a:rPr lang="en-US" b="1" dirty="0" smtClean="0"/>
              <a:t>e</a:t>
            </a:r>
            <a:r>
              <a:rPr lang="en-US" dirty="0" smtClean="0"/>
              <a:t> : a changeover in use or preference esp. in technology”</a:t>
            </a:r>
          </a:p>
        </p:txBody>
      </p:sp>
    </p:spTree>
    <p:extLst>
      <p:ext uri="{BB962C8B-B14F-4D97-AF65-F5344CB8AC3E}">
        <p14:creationId xmlns:p14="http://schemas.microsoft.com/office/powerpoint/2010/main" val="25252290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315200" cy="1154097"/>
          </a:xfrm>
        </p:spPr>
        <p:txBody>
          <a:bodyPr>
            <a:normAutofit fontScale="90000"/>
          </a:bodyPr>
          <a:lstStyle/>
          <a:p>
            <a:r>
              <a:rPr lang="en-US" dirty="0" smtClean="0"/>
              <a:t>Definitions from Merriam Webster’s Collegiate Dictionary, Tenth Edition</a:t>
            </a:r>
            <a:endParaRPr lang="en-US" dirty="0"/>
          </a:p>
        </p:txBody>
      </p:sp>
      <p:sp>
        <p:nvSpPr>
          <p:cNvPr id="3" name="Content Placeholder 2"/>
          <p:cNvSpPr>
            <a:spLocks noGrp="1"/>
          </p:cNvSpPr>
          <p:nvPr>
            <p:ph idx="1"/>
          </p:nvPr>
        </p:nvSpPr>
        <p:spPr/>
        <p:txBody>
          <a:bodyPr/>
          <a:lstStyle/>
          <a:p>
            <a:r>
              <a:rPr lang="en-US" dirty="0" smtClean="0"/>
              <a:t>Reform(1): “ 1 </a:t>
            </a:r>
            <a:r>
              <a:rPr lang="en-US" b="1" dirty="0" smtClean="0"/>
              <a:t>a</a:t>
            </a:r>
            <a:r>
              <a:rPr lang="en-US" dirty="0" smtClean="0"/>
              <a:t> : to put or change into an improved form or condition  </a:t>
            </a:r>
            <a:r>
              <a:rPr lang="en-US" b="1" dirty="0" smtClean="0"/>
              <a:t>b</a:t>
            </a:r>
            <a:r>
              <a:rPr lang="en-US" dirty="0" smtClean="0"/>
              <a:t> : to amend or improve by change of form or removal of faults or abuses  2 : to put an end to (an evil) by enforcing or introducing a better method or course of action  3 : to induce or cause to abandon evil ways &lt; reform a drunkard &gt; … ~ </a:t>
            </a:r>
            <a:r>
              <a:rPr lang="en-US" i="1" dirty="0" smtClean="0"/>
              <a:t>vi </a:t>
            </a:r>
            <a:r>
              <a:rPr lang="en-US" dirty="0" smtClean="0"/>
              <a:t>: to become changed for the better…”</a:t>
            </a:r>
          </a:p>
          <a:p>
            <a:r>
              <a:rPr lang="en-US" dirty="0" smtClean="0"/>
              <a:t>Reform(2</a:t>
            </a:r>
            <a:r>
              <a:rPr lang="en-US" i="1" dirty="0" smtClean="0"/>
              <a:t>) n </a:t>
            </a:r>
            <a:r>
              <a:rPr lang="en-US" dirty="0" smtClean="0"/>
              <a:t>(1663) 1 : amendment of what is defective, vicious, corrupt, or depraved  2 : a removal or correction of an abuse, a wrong, or errors…”    </a:t>
            </a:r>
            <a:endParaRPr lang="en-US" dirty="0"/>
          </a:p>
        </p:txBody>
      </p:sp>
    </p:spTree>
    <p:extLst>
      <p:ext uri="{BB962C8B-B14F-4D97-AF65-F5344CB8AC3E}">
        <p14:creationId xmlns:p14="http://schemas.microsoft.com/office/powerpoint/2010/main" val="3960384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315200" cy="1154097"/>
          </a:xfrm>
        </p:spPr>
        <p:txBody>
          <a:bodyPr>
            <a:normAutofit fontScale="90000"/>
          </a:bodyPr>
          <a:lstStyle/>
          <a:p>
            <a:r>
              <a:rPr lang="en-US" dirty="0" smtClean="0"/>
              <a:t>Property Relations and Social Relations</a:t>
            </a:r>
            <a:endParaRPr lang="en-US" dirty="0"/>
          </a:p>
        </p:txBody>
      </p:sp>
      <p:sp>
        <p:nvSpPr>
          <p:cNvPr id="3" name="Content Placeholder 2"/>
          <p:cNvSpPr>
            <a:spLocks noGrp="1"/>
          </p:cNvSpPr>
          <p:nvPr>
            <p:ph idx="1"/>
          </p:nvPr>
        </p:nvSpPr>
        <p:spPr>
          <a:xfrm>
            <a:off x="990600" y="2133600"/>
            <a:ext cx="7315200" cy="3539527"/>
          </a:xfrm>
        </p:spPr>
        <p:txBody>
          <a:bodyPr/>
          <a:lstStyle/>
          <a:p>
            <a:r>
              <a:rPr lang="en-US" b="1" dirty="0"/>
              <a:t>c</a:t>
            </a:r>
            <a:r>
              <a:rPr lang="en-US" dirty="0"/>
              <a:t> : activity or movement designed to effect fundamental change in the socioeconomic </a:t>
            </a:r>
            <a:r>
              <a:rPr lang="en-US" dirty="0" smtClean="0"/>
              <a:t>situation</a:t>
            </a:r>
          </a:p>
          <a:p>
            <a:pPr marL="45720" indent="0">
              <a:buNone/>
            </a:pP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3429000"/>
            <a:ext cx="5181600" cy="3314700"/>
          </a:xfrm>
          <a:prstGeom prst="rect">
            <a:avLst/>
          </a:prstGeom>
        </p:spPr>
      </p:pic>
    </p:spTree>
    <p:extLst>
      <p:ext uri="{BB962C8B-B14F-4D97-AF65-F5344CB8AC3E}">
        <p14:creationId xmlns:p14="http://schemas.microsoft.com/office/powerpoint/2010/main" val="1437506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315200" cy="1154097"/>
          </a:xfrm>
        </p:spPr>
        <p:txBody>
          <a:bodyPr>
            <a:normAutofit fontScale="90000"/>
          </a:bodyPr>
          <a:lstStyle/>
          <a:p>
            <a:r>
              <a:rPr lang="en-US" dirty="0" smtClean="0"/>
              <a:t>New Property Relations since 1492</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2819400"/>
            <a:ext cx="6629400" cy="3581400"/>
          </a:xfrm>
        </p:spPr>
      </p:pic>
    </p:spTree>
    <p:extLst>
      <p:ext uri="{BB962C8B-B14F-4D97-AF65-F5344CB8AC3E}">
        <p14:creationId xmlns:p14="http://schemas.microsoft.com/office/powerpoint/2010/main" val="1259154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lstStyle/>
          <a:p>
            <a:r>
              <a:rPr lang="en-US" dirty="0" smtClean="0"/>
              <a:t>A Changing Europe</a:t>
            </a:r>
            <a:endParaRPr lang="en-US" dirty="0"/>
          </a:p>
        </p:txBody>
      </p:sp>
      <p:sp>
        <p:nvSpPr>
          <p:cNvPr id="3" name="Content Placeholder 2"/>
          <p:cNvSpPr>
            <a:spLocks noGrp="1"/>
          </p:cNvSpPr>
          <p:nvPr>
            <p:ph idx="1"/>
          </p:nvPr>
        </p:nvSpPr>
        <p:spPr>
          <a:xfrm>
            <a:off x="685800" y="1371600"/>
            <a:ext cx="7315200" cy="3539527"/>
          </a:xfrm>
        </p:spPr>
        <p:txBody>
          <a:bodyPr/>
          <a:lstStyle/>
          <a:p>
            <a:r>
              <a:rPr lang="en-US" dirty="0" smtClean="0"/>
              <a:t>Mercantilism</a:t>
            </a:r>
          </a:p>
          <a:p>
            <a:r>
              <a:rPr lang="en-US" dirty="0" smtClean="0"/>
              <a:t>Humanism</a:t>
            </a:r>
          </a:p>
          <a:p>
            <a:r>
              <a:rPr lang="en-US" dirty="0" smtClean="0"/>
              <a:t>The Western European Renaissance</a:t>
            </a:r>
          </a:p>
          <a:p>
            <a:r>
              <a:rPr lang="en-US" dirty="0" smtClean="0"/>
              <a:t>Protestantism</a:t>
            </a:r>
          </a:p>
          <a:p>
            <a:pPr marL="45720" indent="0">
              <a:buNone/>
            </a:pPr>
            <a:endParaRPr lang="en-US" dirty="0" smtClean="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3221178"/>
            <a:ext cx="2828925" cy="28289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3202128"/>
            <a:ext cx="2857500" cy="2847975"/>
          </a:xfrm>
          <a:prstGeom prst="rect">
            <a:avLst/>
          </a:prstGeom>
        </p:spPr>
      </p:pic>
    </p:spTree>
    <p:extLst>
      <p:ext uri="{BB962C8B-B14F-4D97-AF65-F5344CB8AC3E}">
        <p14:creationId xmlns:p14="http://schemas.microsoft.com/office/powerpoint/2010/main" val="2290229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27"/>
            <a:ext cx="7315200" cy="1154097"/>
          </a:xfrm>
        </p:spPr>
        <p:txBody>
          <a:bodyPr/>
          <a:lstStyle/>
          <a:p>
            <a:r>
              <a:rPr lang="en-US" dirty="0" smtClean="0"/>
              <a:t>“The Enlightenment”</a:t>
            </a:r>
            <a:endParaRPr lang="en-US" dirty="0"/>
          </a:p>
        </p:txBody>
      </p:sp>
      <p:sp>
        <p:nvSpPr>
          <p:cNvPr id="3" name="Content Placeholder 2"/>
          <p:cNvSpPr>
            <a:spLocks noGrp="1"/>
          </p:cNvSpPr>
          <p:nvPr>
            <p:ph idx="1"/>
          </p:nvPr>
        </p:nvSpPr>
        <p:spPr>
          <a:xfrm>
            <a:off x="838200" y="1905000"/>
            <a:ext cx="7315200" cy="3539527"/>
          </a:xfrm>
        </p:spPr>
        <p:txBody>
          <a:bodyPr/>
          <a:lstStyle/>
          <a:p>
            <a:r>
              <a:rPr lang="en-US" dirty="0" smtClean="0"/>
              <a:t>Prioritizing human reason</a:t>
            </a:r>
          </a:p>
          <a:p>
            <a:r>
              <a:rPr lang="en-US" dirty="0" smtClean="0"/>
              <a:t>Methodology: induction and deduction</a:t>
            </a:r>
          </a:p>
          <a:p>
            <a:r>
              <a:rPr lang="en-US" dirty="0" smtClean="0"/>
              <a:t>Natural law</a:t>
            </a:r>
          </a:p>
          <a:p>
            <a:r>
              <a:rPr lang="en-US" dirty="0" smtClean="0"/>
              <a:t>Deism</a:t>
            </a:r>
          </a:p>
          <a:p>
            <a:r>
              <a:rPr lang="en-US" dirty="0" smtClean="0"/>
              <a:t>Skepticism, atheism, materialism, empiricism</a:t>
            </a:r>
          </a:p>
          <a:p>
            <a:r>
              <a:rPr lang="en-US" dirty="0" smtClean="0"/>
              <a:t>Human (especially European and Western Asian) history constructed as a history of Progress.</a:t>
            </a:r>
          </a:p>
          <a:p>
            <a:r>
              <a:rPr lang="en-US" dirty="0" smtClean="0"/>
              <a:t>Institution of “whiteness” </a:t>
            </a:r>
            <a:endParaRPr lang="en-US" dirty="0"/>
          </a:p>
        </p:txBody>
      </p:sp>
    </p:spTree>
    <p:extLst>
      <p:ext uri="{BB962C8B-B14F-4D97-AF65-F5344CB8AC3E}">
        <p14:creationId xmlns:p14="http://schemas.microsoft.com/office/powerpoint/2010/main" val="2952461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315200" cy="1154097"/>
          </a:xfrm>
        </p:spPr>
        <p:txBody>
          <a:bodyPr>
            <a:normAutofit fontScale="90000"/>
          </a:bodyPr>
          <a:lstStyle/>
          <a:p>
            <a:r>
              <a:rPr lang="en-US" dirty="0" smtClean="0"/>
              <a:t>The Commonwealth of England: 1649-1660 CE</a:t>
            </a:r>
            <a:endParaRPr lang="en-US" dirty="0"/>
          </a:p>
        </p:txBody>
      </p:sp>
      <p:sp>
        <p:nvSpPr>
          <p:cNvPr id="5" name="Content Placeholder 4"/>
          <p:cNvSpPr>
            <a:spLocks noGrp="1"/>
          </p:cNvSpPr>
          <p:nvPr>
            <p:ph idx="1"/>
          </p:nvPr>
        </p:nvSpPr>
        <p:spPr>
          <a:xfrm>
            <a:off x="914400" y="2116436"/>
            <a:ext cx="7315200" cy="3539527"/>
          </a:xfrm>
        </p:spPr>
        <p:txBody>
          <a:bodyPr/>
          <a:lstStyle/>
          <a:p>
            <a:r>
              <a:rPr lang="en-US" dirty="0" smtClean="0"/>
              <a:t>Charles I executed by order of the Rump Parliament</a:t>
            </a:r>
          </a:p>
          <a:p>
            <a:r>
              <a:rPr lang="en-US" dirty="0" smtClean="0"/>
              <a:t>England declared a republic </a:t>
            </a:r>
          </a:p>
          <a:p>
            <a:r>
              <a:rPr lang="en-US" dirty="0" smtClean="0"/>
              <a:t>Oliver Cromwell rules as Lord Protector 1653-1658</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3886200"/>
            <a:ext cx="2305050" cy="2857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3886200"/>
            <a:ext cx="2305050" cy="2857500"/>
          </a:xfrm>
          <a:prstGeom prst="rect">
            <a:avLst/>
          </a:prstGeom>
        </p:spPr>
      </p:pic>
    </p:spTree>
    <p:extLst>
      <p:ext uri="{BB962C8B-B14F-4D97-AF65-F5344CB8AC3E}">
        <p14:creationId xmlns:p14="http://schemas.microsoft.com/office/powerpoint/2010/main" val="666842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315200" cy="1154097"/>
          </a:xfrm>
        </p:spPr>
        <p:txBody>
          <a:bodyPr>
            <a:normAutofit fontScale="90000"/>
          </a:bodyPr>
          <a:lstStyle/>
          <a:p>
            <a:r>
              <a:rPr lang="en-US" dirty="0" smtClean="0"/>
              <a:t>1775, The Bourgeoisie goes to War in North America, for reform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4348" y="3505200"/>
            <a:ext cx="4048125" cy="2914650"/>
          </a:xfrm>
        </p:spPr>
      </p:pic>
      <p:sp>
        <p:nvSpPr>
          <p:cNvPr id="3" name="TextBox 2"/>
          <p:cNvSpPr txBox="1"/>
          <p:nvPr/>
        </p:nvSpPr>
        <p:spPr>
          <a:xfrm>
            <a:off x="914400" y="1752600"/>
            <a:ext cx="5715000" cy="1477328"/>
          </a:xfrm>
          <a:prstGeom prst="rect">
            <a:avLst/>
          </a:prstGeom>
          <a:noFill/>
        </p:spPr>
        <p:txBody>
          <a:bodyPr wrap="square" rtlCol="0">
            <a:spAutoFit/>
          </a:bodyPr>
          <a:lstStyle/>
          <a:p>
            <a:pPr lvl="0"/>
            <a:r>
              <a:rPr lang="en-US" dirty="0"/>
              <a:t>The North American settlers wage an anti-royalist war for reform.  They assume management of the system, and retain property and social relations. Independence insures that the U.S. can maintain slavery as the foundation of the national wealth.  </a:t>
            </a:r>
          </a:p>
        </p:txBody>
      </p:sp>
    </p:spTree>
    <p:extLst>
      <p:ext uri="{BB962C8B-B14F-4D97-AF65-F5344CB8AC3E}">
        <p14:creationId xmlns:p14="http://schemas.microsoft.com/office/powerpoint/2010/main" val="2859006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315200" cy="1154097"/>
          </a:xfrm>
        </p:spPr>
        <p:txBody>
          <a:bodyPr>
            <a:normAutofit fontScale="90000"/>
          </a:bodyPr>
          <a:lstStyle/>
          <a:p>
            <a:r>
              <a:rPr lang="en-US" dirty="0" smtClean="0"/>
              <a:t>July 14, 1789 Storming the Bastille for Equality, Liberty, Fraternity and the Birth of the French Republic</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2895600"/>
            <a:ext cx="5562600" cy="3200400"/>
          </a:xfrm>
        </p:spPr>
      </p:pic>
    </p:spTree>
    <p:extLst>
      <p:ext uri="{BB962C8B-B14F-4D97-AF65-F5344CB8AC3E}">
        <p14:creationId xmlns:p14="http://schemas.microsoft.com/office/powerpoint/2010/main" val="1608778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 French Revolution, a genuine revolution: property relations and social relations fundamentally change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2743200"/>
            <a:ext cx="6629400" cy="3886200"/>
          </a:xfrm>
        </p:spPr>
      </p:pic>
    </p:spTree>
    <p:extLst>
      <p:ext uri="{BB962C8B-B14F-4D97-AF65-F5344CB8AC3E}">
        <p14:creationId xmlns:p14="http://schemas.microsoft.com/office/powerpoint/2010/main" val="1107848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15200" cy="1154097"/>
          </a:xfrm>
        </p:spPr>
        <p:txBody>
          <a:bodyPr>
            <a:normAutofit fontScale="90000"/>
          </a:bodyPr>
          <a:lstStyle/>
          <a:p>
            <a:r>
              <a:rPr lang="en-US" dirty="0" smtClean="0"/>
              <a:t>The Beginning of Political Modernity: The French National Assembly</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3257729"/>
            <a:ext cx="6858000" cy="3371671"/>
          </a:xfrm>
        </p:spPr>
      </p:pic>
      <p:sp>
        <p:nvSpPr>
          <p:cNvPr id="3" name="TextBox 2"/>
          <p:cNvSpPr txBox="1"/>
          <p:nvPr/>
        </p:nvSpPr>
        <p:spPr>
          <a:xfrm>
            <a:off x="685800" y="2057400"/>
            <a:ext cx="7045036" cy="1200329"/>
          </a:xfrm>
          <a:prstGeom prst="rect">
            <a:avLst/>
          </a:prstGeom>
          <a:noFill/>
        </p:spPr>
        <p:txBody>
          <a:bodyPr wrap="square" rtlCol="0">
            <a:spAutoFit/>
          </a:bodyPr>
          <a:lstStyle/>
          <a:p>
            <a:pPr lvl="0"/>
            <a:r>
              <a:rPr lang="en-US" dirty="0"/>
              <a:t>Radical break with the Old Regime: Royalty, Aristocracy, and the Church.</a:t>
            </a:r>
          </a:p>
          <a:p>
            <a:pPr lvl="0"/>
            <a:r>
              <a:rPr lang="en-US" dirty="0"/>
              <a:t>Under pressure from men of color in the French National Assembly, slavery is abolished and then reinstated by Napoleon. </a:t>
            </a:r>
          </a:p>
        </p:txBody>
      </p:sp>
    </p:spTree>
    <p:extLst>
      <p:ext uri="{BB962C8B-B14F-4D97-AF65-F5344CB8AC3E}">
        <p14:creationId xmlns:p14="http://schemas.microsoft.com/office/powerpoint/2010/main" val="599423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315200" cy="1154097"/>
          </a:xfrm>
        </p:spPr>
        <p:txBody>
          <a:bodyPr>
            <a:normAutofit fontScale="90000"/>
          </a:bodyPr>
          <a:lstStyle/>
          <a:p>
            <a:r>
              <a:rPr lang="en-US" dirty="0" smtClean="0"/>
              <a:t>1791 Saint </a:t>
            </a:r>
            <a:r>
              <a:rPr lang="en-US" dirty="0" err="1" smtClean="0"/>
              <a:t>Domingue</a:t>
            </a:r>
            <a:r>
              <a:rPr lang="en-US" dirty="0" smtClean="0"/>
              <a:t>, the Haitian Revolution begins</a:t>
            </a:r>
            <a:endParaRPr lang="en-US" dirty="0"/>
          </a:p>
        </p:txBody>
      </p:sp>
      <p:sp>
        <p:nvSpPr>
          <p:cNvPr id="3" name="Content Placeholder 2"/>
          <p:cNvSpPr>
            <a:spLocks noGrp="1"/>
          </p:cNvSpPr>
          <p:nvPr>
            <p:ph idx="1"/>
          </p:nvPr>
        </p:nvSpPr>
        <p:spPr>
          <a:xfrm>
            <a:off x="914400" y="1981200"/>
            <a:ext cx="7315200" cy="3539527"/>
          </a:xfrm>
        </p:spPr>
        <p:txBody>
          <a:bodyPr/>
          <a:lstStyle/>
          <a:p>
            <a:r>
              <a:rPr lang="en-US" dirty="0" smtClean="0"/>
              <a:t>Free African Communities in the mountains </a:t>
            </a:r>
          </a:p>
          <a:p>
            <a:r>
              <a:rPr lang="en-US" dirty="0" err="1" smtClean="0"/>
              <a:t>Mackandal</a:t>
            </a:r>
            <a:endParaRPr lang="en-US" dirty="0" smtClean="0"/>
          </a:p>
          <a:p>
            <a:r>
              <a:rPr lang="en-US" dirty="0" err="1" smtClean="0"/>
              <a:t>Boukman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4218" y="3962400"/>
            <a:ext cx="2057400" cy="2590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3391" y="4076700"/>
            <a:ext cx="2057400" cy="2476500"/>
          </a:xfrm>
          <a:prstGeom prst="rect">
            <a:avLst/>
          </a:prstGeom>
        </p:spPr>
      </p:pic>
    </p:spTree>
    <p:extLst>
      <p:ext uri="{BB962C8B-B14F-4D97-AF65-F5344CB8AC3E}">
        <p14:creationId xmlns:p14="http://schemas.microsoft.com/office/powerpoint/2010/main" val="2042604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315200" cy="1154097"/>
          </a:xfrm>
        </p:spPr>
        <p:txBody>
          <a:bodyPr>
            <a:normAutofit fontScale="90000"/>
          </a:bodyPr>
          <a:lstStyle/>
          <a:p>
            <a:r>
              <a:rPr lang="en-US" dirty="0" smtClean="0"/>
              <a:t>The Caribbean Front of the French Revolution: Toussaint </a:t>
            </a:r>
            <a:r>
              <a:rPr lang="en-US" dirty="0" err="1" smtClean="0"/>
              <a:t>L’Ouverture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0" y="2923309"/>
            <a:ext cx="3362325" cy="363681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923309"/>
            <a:ext cx="3362325" cy="3581400"/>
          </a:xfrm>
          <a:prstGeom prst="rect">
            <a:avLst/>
          </a:prstGeom>
        </p:spPr>
      </p:pic>
    </p:spTree>
    <p:extLst>
      <p:ext uri="{BB962C8B-B14F-4D97-AF65-F5344CB8AC3E}">
        <p14:creationId xmlns:p14="http://schemas.microsoft.com/office/powerpoint/2010/main" val="217323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15200" cy="1154097"/>
          </a:xfrm>
        </p:spPr>
        <p:txBody>
          <a:bodyPr>
            <a:normAutofit fontScale="90000"/>
          </a:bodyPr>
          <a:lstStyle/>
          <a:p>
            <a:r>
              <a:rPr lang="en-US" dirty="0" smtClean="0"/>
              <a:t>Haiti, Racial Vindication, Jean-Jacques Dessalines, and the Haitian Republic</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2743200"/>
            <a:ext cx="2895600" cy="35814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729345"/>
            <a:ext cx="2895600" cy="3581400"/>
          </a:xfrm>
          <a:prstGeom prst="rect">
            <a:avLst/>
          </a:prstGeom>
        </p:spPr>
      </p:pic>
    </p:spTree>
    <p:extLst>
      <p:ext uri="{BB962C8B-B14F-4D97-AF65-F5344CB8AC3E}">
        <p14:creationId xmlns:p14="http://schemas.microsoft.com/office/powerpoint/2010/main" val="2027130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15200" cy="1154097"/>
          </a:xfrm>
        </p:spPr>
        <p:txBody>
          <a:bodyPr>
            <a:normAutofit fontScale="90000"/>
          </a:bodyPr>
          <a:lstStyle/>
          <a:p>
            <a:r>
              <a:rPr lang="en-US" dirty="0" smtClean="0"/>
              <a:t>The Phantom of Liberty: Failure of the French Republic in the Caribbean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0200" y="3066143"/>
            <a:ext cx="2486025" cy="35052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048000"/>
            <a:ext cx="2389909" cy="3581400"/>
          </a:xfrm>
          <a:prstGeom prst="rect">
            <a:avLst/>
          </a:prstGeom>
        </p:spPr>
      </p:pic>
      <p:sp>
        <p:nvSpPr>
          <p:cNvPr id="3" name="TextBox 2"/>
          <p:cNvSpPr txBox="1"/>
          <p:nvPr/>
        </p:nvSpPr>
        <p:spPr>
          <a:xfrm>
            <a:off x="381000" y="2101334"/>
            <a:ext cx="8507457" cy="646331"/>
          </a:xfrm>
          <a:prstGeom prst="rect">
            <a:avLst/>
          </a:prstGeom>
          <a:noFill/>
        </p:spPr>
        <p:txBody>
          <a:bodyPr wrap="none" rtlCol="0">
            <a:spAutoFit/>
          </a:bodyPr>
          <a:lstStyle/>
          <a:p>
            <a:r>
              <a:rPr lang="en-US" dirty="0" smtClean="0"/>
              <a:t>The Black Republic is isolated, surrounded by slaveholding, white ruled republics </a:t>
            </a:r>
          </a:p>
          <a:p>
            <a:r>
              <a:rPr lang="en-US" dirty="0" smtClean="0"/>
              <a:t>with which Haiti is forced to deal.</a:t>
            </a:r>
            <a:endParaRPr lang="en-US" dirty="0"/>
          </a:p>
        </p:txBody>
      </p:sp>
    </p:spTree>
    <p:extLst>
      <p:ext uri="{BB962C8B-B14F-4D97-AF65-F5344CB8AC3E}">
        <p14:creationId xmlns:p14="http://schemas.microsoft.com/office/powerpoint/2010/main" val="877396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315200" cy="1154097"/>
          </a:xfrm>
        </p:spPr>
        <p:txBody>
          <a:bodyPr>
            <a:normAutofit fontScale="90000"/>
          </a:bodyPr>
          <a:lstStyle/>
          <a:p>
            <a:r>
              <a:rPr lang="en-US" dirty="0" smtClean="0"/>
              <a:t>1808-1821 The Spanish American Wars of Independence: Simon Bolivar; Jose </a:t>
            </a:r>
            <a:r>
              <a:rPr lang="en-US" dirty="0" err="1" smtClean="0"/>
              <a:t>Prudencio</a:t>
            </a:r>
            <a:r>
              <a:rPr lang="en-US" dirty="0" smtClean="0"/>
              <a:t> Padilla</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3733800"/>
            <a:ext cx="2857500" cy="18573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110778"/>
            <a:ext cx="2028825" cy="2857500"/>
          </a:xfrm>
          <a:prstGeom prst="rect">
            <a:avLst/>
          </a:prstGeom>
        </p:spPr>
      </p:pic>
      <p:pic>
        <p:nvPicPr>
          <p:cNvPr id="10" name="Content Placeholder 9"/>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62000" y="3054927"/>
            <a:ext cx="1971675" cy="2857500"/>
          </a:xfrm>
        </p:spPr>
      </p:pic>
      <p:sp>
        <p:nvSpPr>
          <p:cNvPr id="3" name="TextBox 2"/>
          <p:cNvSpPr txBox="1"/>
          <p:nvPr/>
        </p:nvSpPr>
        <p:spPr>
          <a:xfrm>
            <a:off x="1143000" y="1981200"/>
            <a:ext cx="5105400" cy="646331"/>
          </a:xfrm>
          <a:prstGeom prst="rect">
            <a:avLst/>
          </a:prstGeom>
          <a:noFill/>
        </p:spPr>
        <p:txBody>
          <a:bodyPr wrap="square" rtlCol="0">
            <a:spAutoFit/>
          </a:bodyPr>
          <a:lstStyle/>
          <a:p>
            <a:pPr lvl="0"/>
            <a:r>
              <a:rPr lang="en-US" dirty="0"/>
              <a:t>Africans &amp; </a:t>
            </a:r>
            <a:r>
              <a:rPr lang="en-US" dirty="0" smtClean="0"/>
              <a:t>Afro-Mestizos were </a:t>
            </a:r>
            <a:r>
              <a:rPr lang="en-US" dirty="0"/>
              <a:t>central </a:t>
            </a:r>
            <a:r>
              <a:rPr lang="en-US" dirty="0" smtClean="0"/>
              <a:t>players in all the conflicts.</a:t>
            </a:r>
            <a:endParaRPr lang="en-US" dirty="0"/>
          </a:p>
        </p:txBody>
      </p:sp>
    </p:spTree>
    <p:extLst>
      <p:ext uri="{BB962C8B-B14F-4D97-AF65-F5344CB8AC3E}">
        <p14:creationId xmlns:p14="http://schemas.microsoft.com/office/powerpoint/2010/main" val="1757676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5200" cy="1174812"/>
          </a:xfrm>
        </p:spPr>
        <p:txBody>
          <a:bodyPr/>
          <a:lstStyle/>
          <a:p>
            <a:r>
              <a:rPr lang="en-US" dirty="0" smtClean="0"/>
              <a:t>Mexico: 1810-1821</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2057400"/>
            <a:ext cx="5715000" cy="3352799"/>
          </a:xfrm>
        </p:spPr>
      </p:pic>
    </p:spTree>
    <p:extLst>
      <p:ext uri="{BB962C8B-B14F-4D97-AF65-F5344CB8AC3E}">
        <p14:creationId xmlns:p14="http://schemas.microsoft.com/office/powerpoint/2010/main" val="21641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779" y="609600"/>
            <a:ext cx="7315200" cy="1154097"/>
          </a:xfrm>
        </p:spPr>
        <p:txBody>
          <a:bodyPr>
            <a:normAutofit fontScale="90000"/>
          </a:bodyPr>
          <a:lstStyle/>
          <a:p>
            <a:r>
              <a:rPr lang="en-US" dirty="0" smtClean="0"/>
              <a:t>African Mexicans support independence and an end to slavery and the </a:t>
            </a:r>
            <a:r>
              <a:rPr lang="en-US" dirty="0" err="1" smtClean="0"/>
              <a:t>castas</a:t>
            </a:r>
            <a:r>
              <a:rPr lang="en-US" dirty="0" smtClean="0"/>
              <a:t> system.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2819400"/>
            <a:ext cx="2286000" cy="2857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819400"/>
            <a:ext cx="2589068" cy="2819400"/>
          </a:xfrm>
          <a:prstGeom prst="rect">
            <a:avLst/>
          </a:prstGeom>
        </p:spPr>
      </p:pic>
      <p:sp>
        <p:nvSpPr>
          <p:cNvPr id="6" name="TextBox 5"/>
          <p:cNvSpPr txBox="1"/>
          <p:nvPr/>
        </p:nvSpPr>
        <p:spPr>
          <a:xfrm>
            <a:off x="1371600" y="2286000"/>
            <a:ext cx="6297558" cy="369332"/>
          </a:xfrm>
          <a:prstGeom prst="rect">
            <a:avLst/>
          </a:prstGeom>
          <a:noFill/>
        </p:spPr>
        <p:txBody>
          <a:bodyPr wrap="none" rtlCol="0">
            <a:spAutoFit/>
          </a:bodyPr>
          <a:lstStyle/>
          <a:p>
            <a:r>
              <a:rPr lang="en-US" dirty="0" smtClean="0"/>
              <a:t>Vicente Guerrero, military hero and president of the republic</a:t>
            </a:r>
            <a:endParaRPr lang="en-US" dirty="0"/>
          </a:p>
        </p:txBody>
      </p:sp>
    </p:spTree>
    <p:extLst>
      <p:ext uri="{BB962C8B-B14F-4D97-AF65-F5344CB8AC3E}">
        <p14:creationId xmlns:p14="http://schemas.microsoft.com/office/powerpoint/2010/main" val="1028814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7315200" cy="1154097"/>
          </a:xfrm>
        </p:spPr>
        <p:txBody>
          <a:bodyPr>
            <a:normAutofit fontScale="90000"/>
          </a:bodyPr>
          <a:lstStyle/>
          <a:p>
            <a:r>
              <a:rPr lang="en-US" dirty="0" smtClean="0"/>
              <a:t>The Revolutions of 1848</a:t>
            </a:r>
            <a:r>
              <a:rPr lang="en-US" dirty="0"/>
              <a:t> </a:t>
            </a:r>
            <a:r>
              <a:rPr lang="en-US" dirty="0" smtClean="0"/>
              <a:t>in Europe</a:t>
            </a:r>
            <a:br>
              <a:rPr lang="en-US" dirty="0" smtClean="0"/>
            </a:br>
            <a:r>
              <a:rPr lang="en-US" dirty="0" smtClean="0"/>
              <a:t>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4600" y="3489180"/>
            <a:ext cx="2514600" cy="2295526"/>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3489180"/>
            <a:ext cx="2857500" cy="22955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489179"/>
            <a:ext cx="2819400" cy="2295525"/>
          </a:xfrm>
          <a:prstGeom prst="rect">
            <a:avLst/>
          </a:prstGeom>
        </p:spPr>
      </p:pic>
      <p:sp>
        <p:nvSpPr>
          <p:cNvPr id="8" name="TextBox 7"/>
          <p:cNvSpPr txBox="1"/>
          <p:nvPr/>
        </p:nvSpPr>
        <p:spPr>
          <a:xfrm>
            <a:off x="758530" y="1981200"/>
            <a:ext cx="8227445" cy="923330"/>
          </a:xfrm>
          <a:prstGeom prst="rect">
            <a:avLst/>
          </a:prstGeom>
          <a:noFill/>
        </p:spPr>
        <p:txBody>
          <a:bodyPr wrap="none" rtlCol="0">
            <a:spAutoFit/>
          </a:bodyPr>
          <a:lstStyle/>
          <a:p>
            <a:pPr marL="285750" indent="-285750">
              <a:buFont typeface="Arial" charset="0"/>
              <a:buChar char="•"/>
            </a:pPr>
            <a:r>
              <a:rPr lang="en-US" dirty="0" smtClean="0"/>
              <a:t>Republican uprisings against monarchies, beginning in Sicily, January1848</a:t>
            </a:r>
          </a:p>
          <a:p>
            <a:pPr marL="285750" indent="-285750">
              <a:buFont typeface="Arial" charset="0"/>
              <a:buChar char="•"/>
            </a:pPr>
            <a:r>
              <a:rPr lang="en-US" dirty="0" smtClean="0"/>
              <a:t>Nationalist uprisings against imperial governments</a:t>
            </a:r>
          </a:p>
          <a:p>
            <a:pPr marL="285750" indent="-285750">
              <a:buFont typeface="Arial" charset="0"/>
              <a:buChar char="•"/>
            </a:pPr>
            <a:r>
              <a:rPr lang="en-US" dirty="0"/>
              <a:t>C</a:t>
            </a:r>
            <a:r>
              <a:rPr lang="en-US" dirty="0" smtClean="0"/>
              <a:t>all for reform and democratizing of existing institutions </a:t>
            </a:r>
            <a:endParaRPr lang="en-US" dirty="0"/>
          </a:p>
        </p:txBody>
      </p:sp>
    </p:spTree>
    <p:extLst>
      <p:ext uri="{BB962C8B-B14F-4D97-AF65-F5344CB8AC3E}">
        <p14:creationId xmlns:p14="http://schemas.microsoft.com/office/powerpoint/2010/main" val="26235871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09800"/>
            <a:ext cx="7315200" cy="1154097"/>
          </a:xfrm>
        </p:spPr>
        <p:txBody>
          <a:bodyPr>
            <a:normAutofit fontScale="90000"/>
          </a:bodyPr>
          <a:lstStyle/>
          <a:p>
            <a:r>
              <a:rPr lang="en-US" dirty="0" smtClean="0"/>
              <a:t>1848 Revolutions end in some middle class reforms but mainly victory for the royalists except in France with the establishment of the Second Republic, even after restoration of the monarchy.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3657600"/>
            <a:ext cx="5867399" cy="2819400"/>
          </a:xfrm>
        </p:spPr>
      </p:pic>
    </p:spTree>
    <p:extLst>
      <p:ext uri="{BB962C8B-B14F-4D97-AF65-F5344CB8AC3E}">
        <p14:creationId xmlns:p14="http://schemas.microsoft.com/office/powerpoint/2010/main" val="1294353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855"/>
            <a:ext cx="7315200" cy="1154097"/>
          </a:xfrm>
        </p:spPr>
        <p:txBody>
          <a:bodyPr/>
          <a:lstStyle/>
          <a:p>
            <a:r>
              <a:rPr lang="en-US" dirty="0" smtClean="0"/>
              <a:t>Cuba: 1868-1898</a:t>
            </a:r>
            <a:endParaRPr lang="en-US" dirty="0"/>
          </a:p>
        </p:txBody>
      </p:sp>
      <p:sp>
        <p:nvSpPr>
          <p:cNvPr id="3" name="Content Placeholder 2"/>
          <p:cNvSpPr>
            <a:spLocks noGrp="1"/>
          </p:cNvSpPr>
          <p:nvPr>
            <p:ph idx="1"/>
          </p:nvPr>
        </p:nvSpPr>
        <p:spPr>
          <a:xfrm>
            <a:off x="685800" y="1219200"/>
            <a:ext cx="7315200" cy="3048000"/>
          </a:xfrm>
        </p:spPr>
        <p:txBody>
          <a:bodyPr>
            <a:normAutofit lnSpcReduction="10000"/>
          </a:bodyPr>
          <a:lstStyle/>
          <a:p>
            <a:r>
              <a:rPr lang="en-US" dirty="0" smtClean="0"/>
              <a:t>1868, Carlos Manuel de </a:t>
            </a:r>
            <a:r>
              <a:rPr lang="en-US" dirty="0" err="1" smtClean="0"/>
              <a:t>Cespedes</a:t>
            </a:r>
            <a:r>
              <a:rPr lang="en-US" dirty="0" smtClean="0"/>
              <a:t> gathered his sugar mill slaves, granted them their freedom, called them citizens and then “…invited them to help ‘conquer liberty and independence’ for Cuba.” – Ada Ferrer</a:t>
            </a:r>
          </a:p>
          <a:p>
            <a:r>
              <a:rPr lang="en-US" dirty="0" smtClean="0"/>
              <a:t>For the next thirty years, Africans were central to the independence effort as commanders, soldiers, agitators, and propagandists (pictured: Antonio </a:t>
            </a:r>
            <a:r>
              <a:rPr lang="en-US" dirty="0" err="1" smtClean="0"/>
              <a:t>Maceo</a:t>
            </a:r>
            <a:r>
              <a:rPr lang="en-US" dirty="0" smtClean="0"/>
              <a:t> &amp; Juan </a:t>
            </a:r>
            <a:r>
              <a:rPr lang="en-US" dirty="0" err="1" smtClean="0"/>
              <a:t>Gualberto</a:t>
            </a:r>
            <a:r>
              <a:rPr lang="en-US" dirty="0" smtClean="0"/>
              <a:t> Gomez).</a:t>
            </a:r>
          </a:p>
          <a:p>
            <a:r>
              <a:rPr lang="en-US" dirty="0" smtClean="0"/>
              <a:t>The first effort fails because of concerns about am African majority and the threat of “another Haiti.”</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267200"/>
            <a:ext cx="1619250" cy="2438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586287"/>
            <a:ext cx="2543175" cy="18002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4211781"/>
            <a:ext cx="1619250" cy="2431473"/>
          </a:xfrm>
          <a:prstGeom prst="rect">
            <a:avLst/>
          </a:prstGeom>
        </p:spPr>
      </p:pic>
    </p:spTree>
    <p:extLst>
      <p:ext uri="{BB962C8B-B14F-4D97-AF65-F5344CB8AC3E}">
        <p14:creationId xmlns:p14="http://schemas.microsoft.com/office/powerpoint/2010/main" val="3296568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315200" cy="1154097"/>
          </a:xfrm>
        </p:spPr>
        <p:txBody>
          <a:bodyPr>
            <a:normAutofit fontScale="90000"/>
          </a:bodyPr>
          <a:lstStyle/>
          <a:p>
            <a:r>
              <a:rPr lang="en-US" dirty="0" smtClean="0"/>
              <a:t>The Mexican Revolution: 1910-1920</a:t>
            </a:r>
            <a:endParaRPr lang="en-US" dirty="0"/>
          </a:p>
        </p:txBody>
      </p:sp>
      <p:sp>
        <p:nvSpPr>
          <p:cNvPr id="3" name="Content Placeholder 2"/>
          <p:cNvSpPr>
            <a:spLocks noGrp="1"/>
          </p:cNvSpPr>
          <p:nvPr>
            <p:ph idx="1"/>
          </p:nvPr>
        </p:nvSpPr>
        <p:spPr>
          <a:xfrm>
            <a:off x="838200" y="1600201"/>
            <a:ext cx="7315200" cy="1752599"/>
          </a:xfrm>
        </p:spPr>
        <p:txBody>
          <a:bodyPr/>
          <a:lstStyle/>
          <a:p>
            <a:r>
              <a:rPr lang="en-US" dirty="0" smtClean="0"/>
              <a:t>Under the </a:t>
            </a:r>
            <a:r>
              <a:rPr lang="en-US" dirty="0" err="1" smtClean="0"/>
              <a:t>Porfirio</a:t>
            </a:r>
            <a:r>
              <a:rPr lang="en-US" dirty="0" smtClean="0"/>
              <a:t> Diaz Dictatorship, the growing, educated urban middle classes agitate for return to constitutional rule.</a:t>
            </a:r>
          </a:p>
          <a:p>
            <a:r>
              <a:rPr lang="en-US" dirty="0" smtClean="0"/>
              <a:t>The rural peasantry, the vast majority of the population, agitate for massive land reform.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200400"/>
            <a:ext cx="2409825" cy="2857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200400"/>
            <a:ext cx="4572000" cy="2914650"/>
          </a:xfrm>
          <a:prstGeom prst="rect">
            <a:avLst/>
          </a:prstGeom>
        </p:spPr>
      </p:pic>
    </p:spTree>
    <p:extLst>
      <p:ext uri="{BB962C8B-B14F-4D97-AF65-F5344CB8AC3E}">
        <p14:creationId xmlns:p14="http://schemas.microsoft.com/office/powerpoint/2010/main" val="1393349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315200" cy="1154097"/>
          </a:xfrm>
        </p:spPr>
        <p:txBody>
          <a:bodyPr>
            <a:normAutofit fontScale="90000"/>
          </a:bodyPr>
          <a:lstStyle/>
          <a:p>
            <a:r>
              <a:rPr lang="en-US" dirty="0" smtClean="0"/>
              <a:t>The Russian Revolution: 1917-1918</a:t>
            </a:r>
            <a:endParaRPr lang="en-US" dirty="0"/>
          </a:p>
        </p:txBody>
      </p:sp>
      <p:sp>
        <p:nvSpPr>
          <p:cNvPr id="3" name="Content Placeholder 2"/>
          <p:cNvSpPr>
            <a:spLocks noGrp="1"/>
          </p:cNvSpPr>
          <p:nvPr>
            <p:ph idx="1"/>
          </p:nvPr>
        </p:nvSpPr>
        <p:spPr>
          <a:xfrm>
            <a:off x="914400" y="1524001"/>
            <a:ext cx="7315200" cy="2514599"/>
          </a:xfrm>
        </p:spPr>
        <p:txBody>
          <a:bodyPr>
            <a:normAutofit lnSpcReduction="10000"/>
          </a:bodyPr>
          <a:lstStyle/>
          <a:p>
            <a:r>
              <a:rPr lang="en-US" sz="1600" dirty="0" smtClean="0"/>
              <a:t>The February (March) Revolution ousts the Romanov Royal family and the </a:t>
            </a:r>
            <a:r>
              <a:rPr lang="en-US" sz="1700" dirty="0" smtClean="0"/>
              <a:t>Tsarist administrations, installing a Provisional Government.</a:t>
            </a:r>
          </a:p>
          <a:p>
            <a:r>
              <a:rPr lang="en-US" sz="1700" dirty="0" smtClean="0"/>
              <a:t>The October (November) Revolution ousts the weak Provisional Government and installs the Bolsheviks with popular support of the urban workers and the soldiers under the slogan “peace, land, and bread.” </a:t>
            </a:r>
          </a:p>
          <a:p>
            <a:r>
              <a:rPr lang="en-US" sz="1700" dirty="0" smtClean="0"/>
              <a:t>The Russian Revolution brings socialists to power in what was basically a feudal empire with a large rural population rather than an industrialized capitalist country. Like Haiti, the socialist state is isolated and surrounded.  </a:t>
            </a:r>
            <a:endParaRPr lang="en-US" sz="17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4038600"/>
            <a:ext cx="5181600" cy="2590800"/>
          </a:xfrm>
          <a:prstGeom prst="rect">
            <a:avLst/>
          </a:prstGeom>
        </p:spPr>
      </p:pic>
    </p:spTree>
    <p:extLst>
      <p:ext uri="{BB962C8B-B14F-4D97-AF65-F5344CB8AC3E}">
        <p14:creationId xmlns:p14="http://schemas.microsoft.com/office/powerpoint/2010/main" val="41906395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782"/>
            <a:ext cx="7315200" cy="1154097"/>
          </a:xfrm>
        </p:spPr>
        <p:txBody>
          <a:bodyPr/>
          <a:lstStyle/>
          <a:p>
            <a:r>
              <a:rPr lang="en-US" dirty="0" smtClean="0"/>
              <a:t>The Chinese Revolution</a:t>
            </a:r>
            <a:endParaRPr lang="en-US" dirty="0"/>
          </a:p>
        </p:txBody>
      </p:sp>
      <p:sp>
        <p:nvSpPr>
          <p:cNvPr id="3" name="Content Placeholder 2"/>
          <p:cNvSpPr>
            <a:spLocks noGrp="1"/>
          </p:cNvSpPr>
          <p:nvPr>
            <p:ph idx="1"/>
          </p:nvPr>
        </p:nvSpPr>
        <p:spPr>
          <a:xfrm>
            <a:off x="914400" y="1524001"/>
            <a:ext cx="7315200" cy="2743200"/>
          </a:xfrm>
        </p:spPr>
        <p:txBody>
          <a:bodyPr>
            <a:normAutofit/>
          </a:bodyPr>
          <a:lstStyle/>
          <a:p>
            <a:r>
              <a:rPr lang="en-US" sz="1700" dirty="0" smtClean="0"/>
              <a:t>The Chinese Nationalist Party (Kuomintang) and the Chinese Communist Party form a United Front to fight the Japanese Occupation in 1937.</a:t>
            </a:r>
          </a:p>
          <a:p>
            <a:r>
              <a:rPr lang="en-US" sz="1700" dirty="0" smtClean="0"/>
              <a:t>Civil War follows the defeat of Japan at the end of the Second Imperialist World War, 1946-1949.</a:t>
            </a:r>
          </a:p>
          <a:p>
            <a:r>
              <a:rPr lang="en-US" sz="1700" dirty="0" smtClean="0"/>
              <a:t>Protracted People’s War and the triumph of the People’s Liberation Army. </a:t>
            </a:r>
          </a:p>
          <a:p>
            <a:r>
              <a:rPr lang="en-US" sz="1700" dirty="0" smtClean="0"/>
              <a:t>Mao declares the People’s Republic of China, October 1, 1949.</a:t>
            </a:r>
            <a:endParaRPr lang="en-US" sz="17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191000"/>
            <a:ext cx="2857500" cy="17811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3981449"/>
            <a:ext cx="2857500" cy="22002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0" y="4229100"/>
            <a:ext cx="2857500" cy="1743075"/>
          </a:xfrm>
          <a:prstGeom prst="rect">
            <a:avLst/>
          </a:prstGeom>
        </p:spPr>
      </p:pic>
    </p:spTree>
    <p:extLst>
      <p:ext uri="{BB962C8B-B14F-4D97-AF65-F5344CB8AC3E}">
        <p14:creationId xmlns:p14="http://schemas.microsoft.com/office/powerpoint/2010/main" val="6935646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066800"/>
          </a:xfrm>
        </p:spPr>
        <p:txBody>
          <a:bodyPr/>
          <a:lstStyle/>
          <a:p>
            <a:r>
              <a:rPr lang="en-US" dirty="0" smtClean="0"/>
              <a:t>The Cuban Revolution</a:t>
            </a:r>
            <a:endParaRPr lang="en-US" dirty="0"/>
          </a:p>
        </p:txBody>
      </p:sp>
      <p:sp>
        <p:nvSpPr>
          <p:cNvPr id="3" name="Content Placeholder 2"/>
          <p:cNvSpPr>
            <a:spLocks noGrp="1"/>
          </p:cNvSpPr>
          <p:nvPr>
            <p:ph idx="1"/>
          </p:nvPr>
        </p:nvSpPr>
        <p:spPr>
          <a:xfrm>
            <a:off x="838200" y="1295400"/>
            <a:ext cx="7315200" cy="1676400"/>
          </a:xfrm>
        </p:spPr>
        <p:txBody>
          <a:bodyPr/>
          <a:lstStyle/>
          <a:p>
            <a:r>
              <a:rPr lang="en-US" dirty="0" smtClean="0"/>
              <a:t>The 26 of July Movement</a:t>
            </a:r>
          </a:p>
          <a:p>
            <a:r>
              <a:rPr lang="en-US" dirty="0" smtClean="0"/>
              <a:t>Waging People’s War against the Batista Regime</a:t>
            </a:r>
          </a:p>
          <a:p>
            <a:r>
              <a:rPr lang="en-US" dirty="0" smtClean="0"/>
              <a:t>The Revolution’s Internationalism critical for revolutionary movements in Africa and Latin America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1" y="3505200"/>
            <a:ext cx="2514600" cy="304800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1" y="3505199"/>
            <a:ext cx="2590800" cy="30480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8424" y="3505199"/>
            <a:ext cx="2600325" cy="2952751"/>
          </a:xfrm>
          <a:prstGeom prst="rect">
            <a:avLst/>
          </a:prstGeom>
        </p:spPr>
      </p:pic>
    </p:spTree>
    <p:extLst>
      <p:ext uri="{BB962C8B-B14F-4D97-AF65-F5344CB8AC3E}">
        <p14:creationId xmlns:p14="http://schemas.microsoft.com/office/powerpoint/2010/main" val="10614358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315200" cy="1154097"/>
          </a:xfrm>
        </p:spPr>
        <p:txBody>
          <a:bodyPr>
            <a:normAutofit fontScale="90000"/>
          </a:bodyPr>
          <a:lstStyle/>
          <a:p>
            <a:r>
              <a:rPr lang="en-US" dirty="0" smtClean="0"/>
              <a:t>Third World Revolutions after the Second Imperialist World War</a:t>
            </a:r>
            <a:endParaRPr lang="en-US" dirty="0"/>
          </a:p>
        </p:txBody>
      </p:sp>
      <p:sp>
        <p:nvSpPr>
          <p:cNvPr id="3" name="Content Placeholder 2"/>
          <p:cNvSpPr>
            <a:spLocks noGrp="1"/>
          </p:cNvSpPr>
          <p:nvPr>
            <p:ph idx="1"/>
          </p:nvPr>
        </p:nvSpPr>
        <p:spPr>
          <a:xfrm>
            <a:off x="914400" y="1600200"/>
            <a:ext cx="7315200" cy="3539527"/>
          </a:xfrm>
        </p:spPr>
        <p:txBody>
          <a:bodyPr>
            <a:noAutofit/>
          </a:bodyPr>
          <a:lstStyle/>
          <a:p>
            <a:r>
              <a:rPr lang="en-US" sz="1600" dirty="0" smtClean="0"/>
              <a:t>Algeria</a:t>
            </a:r>
          </a:p>
          <a:p>
            <a:r>
              <a:rPr lang="en-US" sz="1600" dirty="0" smtClean="0"/>
              <a:t>Libya</a:t>
            </a:r>
          </a:p>
          <a:p>
            <a:r>
              <a:rPr lang="en-US" sz="1600" dirty="0" smtClean="0"/>
              <a:t>Vietnam</a:t>
            </a:r>
          </a:p>
          <a:p>
            <a:r>
              <a:rPr lang="en-US" sz="1600" dirty="0" smtClean="0"/>
              <a:t>Angola</a:t>
            </a:r>
          </a:p>
          <a:p>
            <a:r>
              <a:rPr lang="en-US" sz="1600" dirty="0" smtClean="0"/>
              <a:t>Mozambique</a:t>
            </a:r>
          </a:p>
          <a:p>
            <a:r>
              <a:rPr lang="en-US" sz="1600" dirty="0" smtClean="0"/>
              <a:t>Guinea-Bissau and Cape Verde</a:t>
            </a:r>
          </a:p>
          <a:p>
            <a:r>
              <a:rPr lang="en-US" sz="1600" dirty="0" smtClean="0"/>
              <a:t>Nicaragua</a:t>
            </a:r>
          </a:p>
          <a:p>
            <a:r>
              <a:rPr lang="en-US" sz="1600" dirty="0" smtClean="0"/>
              <a:t>Grenada</a:t>
            </a:r>
          </a:p>
          <a:p>
            <a:r>
              <a:rPr lang="en-US" sz="1600" dirty="0" smtClean="0"/>
              <a:t>Zimbabwe</a:t>
            </a:r>
          </a:p>
          <a:p>
            <a:r>
              <a:rPr lang="en-US" sz="1600" dirty="0" smtClean="0"/>
              <a:t>El Salvador</a:t>
            </a:r>
          </a:p>
          <a:p>
            <a:r>
              <a:rPr lang="en-US" sz="1600" dirty="0" smtClean="0"/>
              <a:t>Namibia</a:t>
            </a:r>
          </a:p>
          <a:p>
            <a:r>
              <a:rPr lang="en-US" sz="1600" dirty="0" smtClean="0"/>
              <a:t>Several African, Asian, Caribbean, and Pacific countries gain independence through decolonization processes and accords. </a:t>
            </a:r>
          </a:p>
          <a:p>
            <a:r>
              <a:rPr lang="en-US" sz="1600" dirty="0" smtClean="0"/>
              <a:t>Internal colonies in Australasia, Europe and North and South America struggle for revolution and reform, e.g. the Civil Rights Movement and the Black Power Movement.</a:t>
            </a:r>
            <a:endParaRPr lang="en-US"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780309"/>
            <a:ext cx="3810000" cy="2857500"/>
          </a:xfrm>
          <a:prstGeom prst="rect">
            <a:avLst/>
          </a:prstGeom>
        </p:spPr>
      </p:pic>
    </p:spTree>
    <p:extLst>
      <p:ext uri="{BB962C8B-B14F-4D97-AF65-F5344CB8AC3E}">
        <p14:creationId xmlns:p14="http://schemas.microsoft.com/office/powerpoint/2010/main" val="10853418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315200" cy="1154097"/>
          </a:xfrm>
        </p:spPr>
        <p:txBody>
          <a:bodyPr/>
          <a:lstStyle/>
          <a:p>
            <a:r>
              <a:rPr lang="en-US" dirty="0" smtClean="0"/>
              <a:t>Revolution is a Process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1371600"/>
            <a:ext cx="2971800" cy="2667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371600"/>
            <a:ext cx="2895600" cy="2590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4191000"/>
            <a:ext cx="2971800" cy="24384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8309" y="4191000"/>
            <a:ext cx="2971799" cy="2438400"/>
          </a:xfrm>
          <a:prstGeom prst="rect">
            <a:avLst/>
          </a:prstGeom>
        </p:spPr>
      </p:pic>
    </p:spTree>
    <p:extLst>
      <p:ext uri="{BB962C8B-B14F-4D97-AF65-F5344CB8AC3E}">
        <p14:creationId xmlns:p14="http://schemas.microsoft.com/office/powerpoint/2010/main" val="2135118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315200" cy="1154097"/>
          </a:xfrm>
        </p:spPr>
        <p:txBody>
          <a:bodyPr/>
          <a:lstStyle/>
          <a:p>
            <a:r>
              <a:rPr lang="en-US" dirty="0" smtClean="0"/>
              <a:t>Recommended Reading</a:t>
            </a:r>
            <a:endParaRPr lang="en-US" dirty="0"/>
          </a:p>
        </p:txBody>
      </p:sp>
      <p:sp>
        <p:nvSpPr>
          <p:cNvPr id="3" name="Content Placeholder 2"/>
          <p:cNvSpPr>
            <a:spLocks noGrp="1"/>
          </p:cNvSpPr>
          <p:nvPr>
            <p:ph idx="1"/>
          </p:nvPr>
        </p:nvSpPr>
        <p:spPr>
          <a:xfrm>
            <a:off x="990600" y="1143000"/>
            <a:ext cx="7315200" cy="5410200"/>
          </a:xfrm>
        </p:spPr>
        <p:txBody>
          <a:bodyPr>
            <a:normAutofit fontScale="92500" lnSpcReduction="20000"/>
          </a:bodyPr>
          <a:lstStyle/>
          <a:p>
            <a:r>
              <a:rPr lang="en-US" i="1" dirty="0" smtClean="0"/>
              <a:t>The Black Jacobins </a:t>
            </a:r>
            <a:r>
              <a:rPr lang="en-US" dirty="0" smtClean="0"/>
              <a:t>C.L.R. James</a:t>
            </a:r>
          </a:p>
          <a:p>
            <a:r>
              <a:rPr lang="en-US" i="1" dirty="0" smtClean="0"/>
              <a:t>The Irritated Genie </a:t>
            </a:r>
            <a:r>
              <a:rPr lang="en-US" dirty="0" smtClean="0"/>
              <a:t>Jacob H. Carruthers</a:t>
            </a:r>
          </a:p>
          <a:p>
            <a:r>
              <a:rPr lang="en-US" i="1" dirty="0" smtClean="0"/>
              <a:t>Insurgent Cuba: Race, Nation, and Revolution, 1868-1898 </a:t>
            </a:r>
            <a:r>
              <a:rPr lang="en-US" dirty="0" smtClean="0"/>
              <a:t>Ada Ferrer</a:t>
            </a:r>
          </a:p>
          <a:p>
            <a:r>
              <a:rPr lang="en-US" i="1" dirty="0" smtClean="0"/>
              <a:t>Liberty and Equality in Caribbean Colombia 1770-1835 </a:t>
            </a:r>
            <a:r>
              <a:rPr lang="en-US" dirty="0" smtClean="0"/>
              <a:t>Aline </a:t>
            </a:r>
            <a:r>
              <a:rPr lang="en-US" dirty="0" err="1" smtClean="0"/>
              <a:t>Helg</a:t>
            </a:r>
            <a:endParaRPr lang="en-US" dirty="0" smtClean="0"/>
          </a:p>
          <a:p>
            <a:r>
              <a:rPr lang="en-US" i="1" dirty="0" smtClean="0"/>
              <a:t>Prison Notebooks </a:t>
            </a:r>
            <a:r>
              <a:rPr lang="en-US" dirty="0" smtClean="0"/>
              <a:t>Antonio Gramsci</a:t>
            </a:r>
          </a:p>
          <a:p>
            <a:r>
              <a:rPr lang="en-US" dirty="0" smtClean="0"/>
              <a:t>“Citizens of a Free People: Popular Liberalism and Race in Nineteenth Century Southwestern Colombia” James Sanders</a:t>
            </a:r>
          </a:p>
          <a:p>
            <a:r>
              <a:rPr lang="en-US" i="1" dirty="0" smtClean="0"/>
              <a:t>The Russian Revolution </a:t>
            </a:r>
            <a:r>
              <a:rPr lang="en-US" dirty="0" smtClean="0"/>
              <a:t>Leon Trotsky</a:t>
            </a:r>
          </a:p>
          <a:p>
            <a:r>
              <a:rPr lang="en-US" i="1" dirty="0" smtClean="0"/>
              <a:t>The Darker Nations: A People’s History of the Third World </a:t>
            </a:r>
            <a:r>
              <a:rPr lang="en-US" dirty="0" smtClean="0"/>
              <a:t>Vijay </a:t>
            </a:r>
            <a:r>
              <a:rPr lang="en-US" dirty="0" err="1" smtClean="0"/>
              <a:t>Prashad</a:t>
            </a:r>
            <a:endParaRPr lang="en-US" dirty="0" smtClean="0"/>
          </a:p>
          <a:p>
            <a:r>
              <a:rPr lang="en-US" i="1" dirty="0" smtClean="0"/>
              <a:t>Capitalism and Slavery </a:t>
            </a:r>
            <a:r>
              <a:rPr lang="en-US" dirty="0" smtClean="0"/>
              <a:t>Eric Williams</a:t>
            </a:r>
          </a:p>
          <a:p>
            <a:r>
              <a:rPr lang="en-US" i="1" dirty="0" smtClean="0"/>
              <a:t>Silencing the Past: Power and the Production of History </a:t>
            </a:r>
            <a:r>
              <a:rPr lang="en-US" dirty="0" smtClean="0"/>
              <a:t>Michel-</a:t>
            </a:r>
            <a:r>
              <a:rPr lang="en-US" dirty="0" err="1" smtClean="0"/>
              <a:t>Rolph</a:t>
            </a:r>
            <a:r>
              <a:rPr lang="en-US" dirty="0" smtClean="0"/>
              <a:t> </a:t>
            </a:r>
            <a:r>
              <a:rPr lang="en-US" dirty="0" err="1" smtClean="0"/>
              <a:t>Trouillot</a:t>
            </a:r>
            <a:endParaRPr lang="en-US" dirty="0" smtClean="0"/>
          </a:p>
          <a:p>
            <a:r>
              <a:rPr lang="en-US" i="1" dirty="0" smtClean="0"/>
              <a:t>Imagined Communities </a:t>
            </a:r>
            <a:r>
              <a:rPr lang="en-US" dirty="0" smtClean="0"/>
              <a:t>Benedict Anderson</a:t>
            </a:r>
          </a:p>
          <a:p>
            <a:r>
              <a:rPr lang="en-US" i="1" dirty="0" smtClean="0"/>
              <a:t>African Mexicans and the Discourse of Modern Nation </a:t>
            </a:r>
            <a:r>
              <a:rPr lang="en-US" dirty="0" smtClean="0"/>
              <a:t>Marco Polo Hernandez Cuevas</a:t>
            </a:r>
            <a:endParaRPr lang="en-US" i="1" dirty="0" smtClean="0"/>
          </a:p>
          <a:p>
            <a:r>
              <a:rPr lang="en-US" dirty="0">
                <a:hlinkClick r:id="rId2"/>
              </a:rPr>
              <a:t>http://</a:t>
            </a:r>
            <a:r>
              <a:rPr lang="en-US" dirty="0" smtClean="0">
                <a:hlinkClick r:id="rId2"/>
              </a:rPr>
              <a:t>www.marxist.com/chinese-revolution-1949-one.htm</a:t>
            </a:r>
            <a:r>
              <a:rPr lang="en-US" dirty="0" smtClean="0"/>
              <a:t> </a:t>
            </a:r>
          </a:p>
          <a:p>
            <a:endParaRPr lang="en-US" dirty="0" smtClean="0"/>
          </a:p>
          <a:p>
            <a:endParaRPr lang="en-US" i="1" dirty="0" smtClean="0"/>
          </a:p>
          <a:p>
            <a:endParaRPr lang="en-US" i="1" dirty="0"/>
          </a:p>
        </p:txBody>
      </p:sp>
    </p:spTree>
    <p:extLst>
      <p:ext uri="{BB962C8B-B14F-4D97-AF65-F5344CB8AC3E}">
        <p14:creationId xmlns:p14="http://schemas.microsoft.com/office/powerpoint/2010/main" val="40554284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476</TotalTime>
  <Words>1184</Words>
  <Application>Microsoft Office PowerPoint</Application>
  <PresentationFormat>On-screen Show (4:3)</PresentationFormat>
  <Paragraphs>104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Perspective</vt:lpstr>
      <vt:lpstr>Joko Teach-In:Modern revolutions and the African-Our Agency, Our Centrality, Our Outcomes</vt:lpstr>
      <vt:lpstr>Definitions from Merriam Webster’s Collegiate Dictionary, Tenth Edition </vt:lpstr>
      <vt:lpstr>Definitions from Merriam Webster’s Collegiate Dictionary, Tenth Edition</vt:lpstr>
      <vt:lpstr>Property Relations and Social Relations</vt:lpstr>
      <vt:lpstr>New Property Relations since 1492</vt:lpstr>
      <vt:lpstr>A Changing Europe</vt:lpstr>
      <vt:lpstr>“The Enlightenment”</vt:lpstr>
      <vt:lpstr>The Commonwealth of England: 1649-1660 CE</vt:lpstr>
      <vt:lpstr>1775, The Bourgeoisie goes to War in North America, for reform</vt:lpstr>
      <vt:lpstr>July 14, 1789 Storming the Bastille for Equality, Liberty, Fraternity and the Birth of the French Republic</vt:lpstr>
      <vt:lpstr>The French Revolution, a genuine revolution: property relations and social relations fundamentally change</vt:lpstr>
      <vt:lpstr>The Beginning of Political Modernity: The French National Assembly</vt:lpstr>
      <vt:lpstr>1791 Saint Domingue, the Haitian Revolution begins</vt:lpstr>
      <vt:lpstr>The Caribbean Front of the French Revolution: Toussaint L’Ouverture</vt:lpstr>
      <vt:lpstr>Haiti, Racial Vindication, Jean-Jacques Dessalines, and the Haitian Republic</vt:lpstr>
      <vt:lpstr>The Phantom of Liberty: Failure of the French Republic in the Caribbean </vt:lpstr>
      <vt:lpstr>1808-1821 The Spanish American Wars of Independence: Simon Bolivar; Jose Prudencio Padilla</vt:lpstr>
      <vt:lpstr>Mexico: 1810-1821</vt:lpstr>
      <vt:lpstr>African Mexicans support independence and an end to slavery and the castas system.</vt:lpstr>
      <vt:lpstr>The Revolutions of 1848 in Europe  </vt:lpstr>
      <vt:lpstr>1848 Revolutions end in some middle class reforms but mainly victory for the royalists except in France with the establishment of the Second Republic, even after restoration of the monarchy.  </vt:lpstr>
      <vt:lpstr>Cuba: 1868-1898</vt:lpstr>
      <vt:lpstr>The Mexican Revolution: 1910-1920</vt:lpstr>
      <vt:lpstr>The Russian Revolution: 1917-1918</vt:lpstr>
      <vt:lpstr>The Chinese Revolution</vt:lpstr>
      <vt:lpstr>The Cuban Revolution</vt:lpstr>
      <vt:lpstr>Third World Revolutions after the Second Imperialist World War</vt:lpstr>
      <vt:lpstr>Revolution is a Process</vt:lpstr>
      <vt:lpstr>Recommended Reading</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Joko Teach-In:Modern revolutions and the African-Our Agency, Our Centrality, Our Outcomes</dc:title>
  <dc:creator>Elentir</dc:creator>
  <cp:lastModifiedBy>Elentir</cp:lastModifiedBy>
  <cp:revision>131</cp:revision>
  <dcterms:created xsi:type="dcterms:W3CDTF">2015-07-08T19:41:44Z</dcterms:created>
  <dcterms:modified xsi:type="dcterms:W3CDTF">2015-07-30T06:34:56Z</dcterms:modified>
</cp:coreProperties>
</file>